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58" r:id="rId3"/>
    <p:sldId id="257" r:id="rId4"/>
    <p:sldId id="282" r:id="rId5"/>
    <p:sldId id="273" r:id="rId6"/>
    <p:sldId id="272" r:id="rId7"/>
    <p:sldId id="281" r:id="rId8"/>
    <p:sldId id="283" r:id="rId9"/>
    <p:sldId id="260" r:id="rId10"/>
    <p:sldId id="277" r:id="rId11"/>
    <p:sldId id="280" r:id="rId12"/>
    <p:sldId id="278" r:id="rId13"/>
    <p:sldId id="276" r:id="rId14"/>
    <p:sldId id="264" r:id="rId15"/>
    <p:sldId id="279" r:id="rId16"/>
    <p:sldId id="263" r:id="rId17"/>
    <p:sldId id="267" r:id="rId18"/>
    <p:sldId id="269" r:id="rId19"/>
    <p:sldId id="268" r:id="rId20"/>
    <p:sldId id="284" r:id="rId21"/>
    <p:sldId id="287" r:id="rId22"/>
    <p:sldId id="270" r:id="rId23"/>
    <p:sldId id="285" r:id="rId24"/>
    <p:sldId id="271" r:id="rId25"/>
    <p:sldId id="286" r:id="rId26"/>
    <p:sldId id="288" r:id="rId27"/>
    <p:sldId id="262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2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5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7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4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7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6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7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5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2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B6002-C328-F344-B2E8-2CAD11C9B96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s://archive.org/details/Cryptography_59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a.gov/about/cryptologic-heritage/historical-figures-publications/publications/wwii/sigsaly-start-digital.shtml" TargetMode="External"/><Relationship Id="rId4" Type="http://schemas.openxmlformats.org/officeDocument/2006/relationships/hyperlink" Target="http://www.cryptomuseum.com/crypto/usa/sigsaly/index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hyperlink" Target="https://search.edwardsnowde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ivism.net/cypherpunk/manifesto.html" TargetMode="External"/><Relationship Id="rId4" Type="http://schemas.openxmlformats.org/officeDocument/2006/relationships/hyperlink" Target="https://www.dailydot.com/layer8/encryption-crypto-wars-backdoors-timeline-security-privacy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ctivism.net/cypherpunk/crypto-anarchy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hyperlink" Target="http://merkle.com/papers/DAOdemocracyDraft.pdf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hyperlink" Target="https://arstechnica.com/information-technology/2015/08/nsa-preps-quantum-resistant-algorithms-to-head-off-crypto-apocolypse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www.python.org/doc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arshallfoundation.org/library/wp-content/uploads/sites/16/2014/09/WFFvol05watermark.pdf" TargetMode="External"/><Relationship Id="rId4" Type="http://schemas.openxmlformats.org/officeDocument/2006/relationships/hyperlink" Target="http://marshallfoundation.org/library/wp-content/uploads/sites/16/2014/09/WFFvol06watermark.pdf" TargetMode="External"/><Relationship Id="rId5" Type="http://schemas.openxmlformats.org/officeDocument/2006/relationships/hyperlink" Target="http://marshallfoundation.org/library/wp-content/uploads/sites/16/2014/09/WFFvol07watermark.pdf" TargetMode="External"/><Relationship Id="rId6" Type="http://schemas.openxmlformats.org/officeDocument/2006/relationships/hyperlink" Target="http://marshallfoundation.org/library/wp-content/uploads/sites/16/2014/09/WFFvol08watermark.pdf" TargetMode="External"/><Relationship Id="rId7" Type="http://schemas.openxmlformats.org/officeDocument/2006/relationships/hyperlink" Target="https://cseweb.ucsd.edu/~mihir/cse107/index.html" TargetMode="External"/><Relationship Id="rId8" Type="http://schemas.openxmlformats.org/officeDocument/2006/relationships/hyperlink" Target="https://search.edwardsnowden.com/" TargetMode="External"/><Relationship Id="rId9" Type="http://schemas.openxmlformats.org/officeDocument/2006/relationships/hyperlink" Target="https://www.iacr.org/museum/shannon/shannon45.pdf" TargetMode="External"/><Relationship Id="rId10" Type="http://schemas.openxmlformats.org/officeDocument/2006/relationships/hyperlink" Target="https://archive.org/details/Cryptography_59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marshallfoundation.org/blog/friedman-collection-folger/" TargetMode="External"/><Relationship Id="rId6" Type="http://schemas.openxmlformats.org/officeDocument/2006/relationships/hyperlink" Target="https://www.nsa.gov/news-features/declassified-documents/friedman-documen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764" y="-282209"/>
            <a:ext cx="9429750" cy="72428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Cryptography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5018881"/>
            <a:ext cx="7772400" cy="1500187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CS-486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August 23</a:t>
            </a:r>
            <a:r>
              <a:rPr lang="en-US" baseline="30000" dirty="0" smtClean="0">
                <a:solidFill>
                  <a:srgbClr val="FFFFFF"/>
                </a:solidFill>
              </a:rPr>
              <a:t>rd</a:t>
            </a:r>
            <a:r>
              <a:rPr lang="en-US" dirty="0" smtClean="0">
                <a:solidFill>
                  <a:srgbClr val="FFFFFF"/>
                </a:solidFill>
              </a:rPr>
              <a:t>, 2017	                                                                       Paul A. Lambert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74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Polybius Squares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4486"/>
            <a:ext cx="38100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772" y="1934486"/>
            <a:ext cx="377976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Vigenere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06" y="1564978"/>
            <a:ext cx="5151918" cy="51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80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9144000" cy="68564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" y="763426"/>
            <a:ext cx="9141331" cy="5316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Thomas Jefferson’s Ciphers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0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 Digraph Cipher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638300"/>
            <a:ext cx="7683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7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975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3575"/>
            <a:ext cx="9144000" cy="4974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Zig</a:t>
            </a:r>
            <a:r>
              <a:rPr lang="en-US" dirty="0"/>
              <a:t>z</a:t>
            </a:r>
            <a:r>
              <a:rPr lang="en-US" dirty="0" smtClean="0"/>
              <a:t>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914"/>
            <a:ext cx="9144000" cy="50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2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Steganography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4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8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96011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1677" y="133534"/>
            <a:ext cx="1924378" cy="1143000"/>
          </a:xfrm>
        </p:spPr>
        <p:txBody>
          <a:bodyPr/>
          <a:lstStyle/>
          <a:p>
            <a:r>
              <a:rPr lang="en-US" dirty="0" smtClean="0"/>
              <a:t>Grills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73132" y="6348633"/>
            <a:ext cx="541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C22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9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885541"/>
            <a:ext cx="3714203" cy="204266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228" y="2822090"/>
            <a:ext cx="4670772" cy="4035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569"/>
            <a:ext cx="3672148" cy="20655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Rotor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1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" y="-333518"/>
            <a:ext cx="9132122" cy="7255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339" y="192416"/>
            <a:ext cx="5649491" cy="1143000"/>
          </a:xfrm>
        </p:spPr>
        <p:txBody>
          <a:bodyPr/>
          <a:lstStyle/>
          <a:p>
            <a:r>
              <a:rPr lang="en-US" dirty="0" smtClean="0"/>
              <a:t>SIGSALY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0" y="6239012"/>
            <a:ext cx="8229600" cy="683128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>
                <a:hlinkClick r:id="rId3"/>
              </a:rPr>
              <a:t>https://www.nsa.gov/about/cryptologic-heritage/historical-figures-publications/publications/wwii/sigsaly-start-</a:t>
            </a:r>
            <a:r>
              <a:rPr lang="en-US" sz="1400" dirty="0" smtClean="0">
                <a:hlinkClick r:id="rId3"/>
              </a:rPr>
              <a:t>digital.shtml</a:t>
            </a:r>
            <a:endParaRPr lang="en-US" sz="1400" dirty="0" smtClean="0"/>
          </a:p>
          <a:p>
            <a:r>
              <a:rPr lang="en-US" sz="1400" dirty="0">
                <a:hlinkClick r:id="rId4"/>
              </a:rPr>
              <a:t>http://www.cryptomuseum.com/crypto/usa/sigsaly/</a:t>
            </a:r>
            <a:r>
              <a:rPr lang="en-US" sz="1400" dirty="0" smtClean="0">
                <a:hlinkClick r:id="rId4"/>
              </a:rPr>
              <a:t>index.htm</a:t>
            </a:r>
            <a:r>
              <a:rPr lang="en-US" sz="1400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68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246"/>
            <a:ext cx="4742346" cy="2122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011" y="32246"/>
            <a:ext cx="4472989" cy="297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05326" y="1583551"/>
            <a:ext cx="6598851" cy="1143000"/>
          </a:xfrm>
        </p:spPr>
        <p:txBody>
          <a:bodyPr/>
          <a:lstStyle/>
          <a:p>
            <a:r>
              <a:rPr lang="en-US" dirty="0" smtClean="0"/>
              <a:t>COMSEC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507991"/>
            <a:ext cx="4472989" cy="2977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592" y="3604579"/>
            <a:ext cx="4783408" cy="32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01819" y="1381371"/>
            <a:ext cx="1674810" cy="9278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02818"/>
            <a:ext cx="9144000" cy="134481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289" y="3129952"/>
            <a:ext cx="7133026" cy="36254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MI-8 operated 1917 to 1929 and broke German, Mexican and Japanese codes and ciphers.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The Secretary of State,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State Henry L.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Stimson, closed the group stating later in his 1947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biography,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that:</a:t>
            </a:r>
            <a:b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		“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Gentlemen do not read each other's mail.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”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In 1931 the ex-head of MI-8 then exposed the work of the group in his book “The American Black Chamber”.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84 years later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 copy of the book was released with margin note comments from the ‘dean of American cryptography’, William F. Friedman.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61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Contemporary </a:t>
            </a:r>
            <a:br>
              <a:rPr lang="en-US" dirty="0" smtClean="0"/>
            </a:br>
            <a:r>
              <a:rPr lang="en-US" dirty="0" smtClean="0"/>
              <a:t>Cryptographic Protocols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573"/>
            <a:ext cx="9144000" cy="4697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60641" y="3188752"/>
            <a:ext cx="23177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"/>
                <a:cs typeface="Times"/>
              </a:rPr>
              <a:t>PGP, </a:t>
            </a:r>
            <a:r>
              <a:rPr lang="en-US" b="1" dirty="0" err="1" smtClean="0">
                <a:solidFill>
                  <a:srgbClr val="FF0000"/>
                </a:solidFill>
                <a:latin typeface="Times"/>
                <a:cs typeface="Times"/>
              </a:rPr>
              <a:t>Bitcoin</a:t>
            </a:r>
            <a:r>
              <a:rPr lang="en-US" b="1" dirty="0" smtClean="0">
                <a:solidFill>
                  <a:srgbClr val="FF0000"/>
                </a:solidFill>
                <a:latin typeface="Times"/>
                <a:cs typeface="Times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Times"/>
                <a:cs typeface="Times"/>
              </a:rPr>
              <a:t>DNSsec</a:t>
            </a:r>
            <a:endParaRPr lang="en-US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5425" y="3710484"/>
            <a:ext cx="11900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"/>
                <a:cs typeface="Times"/>
              </a:rPr>
              <a:t>TLS, RTP</a:t>
            </a:r>
            <a:endParaRPr lang="en-US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43092" y="4315794"/>
            <a:ext cx="7102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Times"/>
                <a:cs typeface="Times"/>
              </a:rPr>
              <a:t>IPsec</a:t>
            </a:r>
            <a:endParaRPr lang="en-US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1595" y="5165359"/>
            <a:ext cx="11295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"/>
                <a:cs typeface="Times"/>
              </a:rPr>
              <a:t>WPA, BT</a:t>
            </a:r>
            <a:endParaRPr lang="en-US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95526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Contemporary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Cryptographic Protocols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7" y="1819105"/>
            <a:ext cx="3758949" cy="2619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691" y="1678000"/>
            <a:ext cx="3355958" cy="1901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726" y="4148163"/>
            <a:ext cx="3964218" cy="234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</a:t>
            </a:r>
            <a:r>
              <a:rPr lang="en-US" dirty="0" err="1" smtClean="0"/>
              <a:t>Cryptoanalysis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3" y="1554762"/>
            <a:ext cx="9144000" cy="48215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20143" y="6500426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https://search.edwardsnowden.com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6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12" y="274639"/>
            <a:ext cx="3417213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Crypto Wars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43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Cypherpunks</a:t>
            </a:r>
            <a:r>
              <a:rPr lang="en-US" dirty="0"/>
              <a:t> </a:t>
            </a:r>
            <a:r>
              <a:rPr lang="en-US" dirty="0" smtClean="0"/>
              <a:t>Write Code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hlinkClick r:id="rId2"/>
              </a:rPr>
              <a:t>The Crypto Anarchist </a:t>
            </a:r>
            <a:r>
              <a:rPr lang="en-US" sz="2800" b="1" dirty="0" smtClean="0">
                <a:hlinkClick r:id="rId2"/>
              </a:rPr>
              <a:t>Manifesto</a:t>
            </a:r>
            <a:r>
              <a:rPr lang="en-US" sz="2800" b="1" dirty="0" smtClean="0"/>
              <a:t>, </a:t>
            </a:r>
            <a:r>
              <a:rPr lang="en-US" sz="2800" dirty="0" smtClean="0"/>
              <a:t>Tim May, 1992</a:t>
            </a:r>
            <a:endParaRPr lang="en-US" sz="2800" dirty="0" smtClean="0">
              <a:hlinkClick r:id="rId3"/>
            </a:endParaRPr>
          </a:p>
          <a:p>
            <a:r>
              <a:rPr lang="en-US" sz="2800" b="1" dirty="0" smtClean="0">
                <a:hlinkClick r:id="rId3"/>
              </a:rPr>
              <a:t>A </a:t>
            </a:r>
            <a:r>
              <a:rPr lang="en-US" sz="2800" b="1" dirty="0">
                <a:hlinkClick r:id="rId3"/>
              </a:rPr>
              <a:t>Cypherpunk's </a:t>
            </a:r>
            <a:r>
              <a:rPr lang="en-US" sz="2800" b="1" dirty="0" smtClean="0">
                <a:hlinkClick r:id="rId3"/>
              </a:rPr>
              <a:t>Manifesto</a:t>
            </a:r>
            <a:r>
              <a:rPr lang="en-US" sz="2800" b="1" dirty="0" smtClean="0"/>
              <a:t>, </a:t>
            </a:r>
            <a:r>
              <a:rPr lang="en-US" sz="2800" dirty="0" smtClean="0"/>
              <a:t>Eric Hughes, 1993</a:t>
            </a:r>
          </a:p>
          <a:p>
            <a:r>
              <a:rPr lang="en-US" sz="2800" dirty="0" smtClean="0">
                <a:hlinkClick r:id="rId4"/>
              </a:rPr>
              <a:t>Crypto Wars Timeline</a:t>
            </a:r>
            <a:r>
              <a:rPr lang="en-US" sz="2800" dirty="0" smtClean="0"/>
              <a:t>, Daily Dot, 2017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29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Crypto Currencies and </a:t>
            </a:r>
            <a:br>
              <a:rPr lang="en-US" sz="3200" dirty="0" smtClean="0"/>
            </a:br>
            <a:r>
              <a:rPr lang="en-US" sz="3200" dirty="0" smtClean="0"/>
              <a:t>Distributed Autonomous Organizations (DAO)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571831"/>
            <a:ext cx="1344392" cy="1344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8" y="1874300"/>
            <a:ext cx="1137285" cy="15379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2584" y="6158824"/>
            <a:ext cx="6258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http://merkle.com/papers/</a:t>
            </a:r>
            <a:r>
              <a:rPr lang="en-US" dirty="0" smtClean="0">
                <a:hlinkClick r:id="rId4"/>
              </a:rPr>
              <a:t>DAOdemocracyDraft.pdf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136" y="1874300"/>
            <a:ext cx="3391684" cy="1134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592" y="3404602"/>
            <a:ext cx="1240336" cy="1240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694" y="1874300"/>
            <a:ext cx="1253287" cy="12532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743" y="1759749"/>
            <a:ext cx="1405687" cy="14056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584" y="4510439"/>
            <a:ext cx="1648385" cy="16483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988" y="3001044"/>
            <a:ext cx="1570787" cy="1570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1848" y="3663987"/>
            <a:ext cx="1933380" cy="22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068" y="0"/>
            <a:ext cx="9930136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Post-Quantum Cryptography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010" y="5858642"/>
            <a:ext cx="8435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https://arstechnica.com/information-technology/2015/08/nsa-preps-quantum-resistant-algorithms-to-head-off-crypto-apocolypse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hlinkClick r:id="rId3"/>
              </a:rPr>
              <a:t>Python Documentation</a:t>
            </a:r>
            <a:r>
              <a:rPr lang="en-US" sz="2400" dirty="0" smtClean="0"/>
              <a:t> (Python Web Site)</a:t>
            </a:r>
            <a:endParaRPr lang="en-US" sz="2400" dirty="0" smtClean="0">
              <a:hlinkClick r:id="rId3"/>
            </a:endParaRPr>
          </a:p>
          <a:p>
            <a:r>
              <a:rPr lang="en-US" sz="2400" dirty="0" smtClean="0">
                <a:hlinkClick r:id="rId3"/>
              </a:rPr>
              <a:t>Transforming Code into Beautiful, Idiomatic Python</a:t>
            </a:r>
            <a:r>
              <a:rPr lang="en-US" sz="2400" dirty="0" smtClean="0"/>
              <a:t> (video)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51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92500" lnSpcReduction="20000"/>
          </a:bodyPr>
          <a:lstStyle/>
          <a:p>
            <a:endParaRPr lang="en-US" sz="2400" dirty="0" smtClean="0">
              <a:hlinkClick r:id="rId3"/>
            </a:endParaRPr>
          </a:p>
          <a:p>
            <a:r>
              <a:rPr lang="en-US" sz="2400" dirty="0">
                <a:hlinkClick r:id="rId3"/>
              </a:rPr>
              <a:t>https://marshallfoundation.org/blog/friedman-collection-folger/</a:t>
            </a:r>
          </a:p>
          <a:p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://marshallfoundation.org/library/wp-content/uploads/sites/16/2014/09/WFFvol05watermark.pdf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http://marshallfoundation.org/library/wp-content/uploads/sites/16/2014/09/WFFvol06watermark.pdf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5"/>
              </a:rPr>
              <a:t>http://marshallfoundation.org/library/wp-content/uploads/sites/16/2014/09/</a:t>
            </a:r>
            <a:r>
              <a:rPr lang="en-US" sz="2400" dirty="0" smtClean="0">
                <a:hlinkClick r:id="rId5"/>
              </a:rPr>
              <a:t>WFFvol07watermark.pdf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http://marshallfoundation.org/library/wp-content/uploads/sites/16/2014/09/</a:t>
            </a:r>
            <a:r>
              <a:rPr lang="en-US" sz="2400" dirty="0" smtClean="0">
                <a:hlinkClick r:id="rId6"/>
              </a:rPr>
              <a:t>WFFvol08watermark.pdf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https://cseweb.ucsd.edu/~mihir/cse107/</a:t>
            </a:r>
            <a:r>
              <a:rPr lang="en-US" sz="2400" dirty="0" smtClean="0">
                <a:hlinkClick r:id="rId7"/>
              </a:rPr>
              <a:t>index.html</a:t>
            </a:r>
            <a:r>
              <a:rPr lang="en-US" sz="2400" dirty="0" smtClean="0"/>
              <a:t> </a:t>
            </a:r>
          </a:p>
          <a:p>
            <a:r>
              <a:rPr lang="en-US" sz="2400" dirty="0">
                <a:hlinkClick r:id="rId8"/>
              </a:rPr>
              <a:t>https://search.edwardsnowden.com</a:t>
            </a:r>
            <a:r>
              <a:rPr lang="en-US" sz="2400" dirty="0" smtClean="0">
                <a:hlinkClick r:id="rId8"/>
              </a:rPr>
              <a:t>/</a:t>
            </a:r>
            <a:r>
              <a:rPr lang="en-US" sz="2400" dirty="0" smtClean="0"/>
              <a:t> </a:t>
            </a:r>
          </a:p>
          <a:p>
            <a:r>
              <a:rPr lang="en-US" sz="1800" b="1" dirty="0" smtClean="0"/>
              <a:t>[MTC] </a:t>
            </a:r>
            <a:r>
              <a:rPr lang="en-US" sz="1800" dirty="0" smtClean="0">
                <a:hlinkClick r:id="rId9"/>
              </a:rPr>
              <a:t>A </a:t>
            </a:r>
            <a:r>
              <a:rPr lang="en-US" sz="1800" dirty="0">
                <a:hlinkClick r:id="rId9"/>
              </a:rPr>
              <a:t>Mathamatical </a:t>
            </a:r>
            <a:r>
              <a:rPr lang="en-US" sz="1800" dirty="0" smtClean="0">
                <a:hlinkClick r:id="rId9"/>
              </a:rPr>
              <a:t>Theory </a:t>
            </a:r>
            <a:r>
              <a:rPr lang="en-US" sz="1800" dirty="0">
                <a:hlinkClick r:id="rId9"/>
              </a:rPr>
              <a:t>of </a:t>
            </a:r>
            <a:r>
              <a:rPr lang="en-US" sz="1800" dirty="0" smtClean="0">
                <a:hlinkClick r:id="rId9"/>
              </a:rPr>
              <a:t>Cryptography</a:t>
            </a:r>
            <a:r>
              <a:rPr lang="en-US" sz="1800" dirty="0" smtClean="0"/>
              <a:t>, Claude Shannon, 1945</a:t>
            </a:r>
            <a:endParaRPr lang="en-US" sz="1800" dirty="0"/>
          </a:p>
          <a:p>
            <a:r>
              <a:rPr lang="en-US" sz="1800" dirty="0" smtClean="0"/>
              <a:t>[C22] Cryptography, Andre Lange, 1922</a:t>
            </a:r>
            <a:br>
              <a:rPr lang="en-US" sz="1800" dirty="0" smtClean="0"/>
            </a:br>
            <a:r>
              <a:rPr lang="en-US" sz="1800" dirty="0" smtClean="0">
                <a:hlinkClick r:id="rId10"/>
              </a:rPr>
              <a:t>https://archive.org/details/Cryptography_593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852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347" y="0"/>
            <a:ext cx="4497453" cy="68470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9300" y="1600200"/>
            <a:ext cx="4127500" cy="4525963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1759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204" y="2310378"/>
            <a:ext cx="1625600" cy="203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9300" y="4625984"/>
            <a:ext cx="385212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https://marshallfoundation.org/blog/friedman-collection-folger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6"/>
              </a:rPr>
              <a:t>https://www.nsa.gov/news-features/declassified-documents/friedman-documents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3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Caesar Cipher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462"/>
            <a:ext cx="91440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7" y="-25656"/>
            <a:ext cx="6380754" cy="764404"/>
          </a:xfrm>
        </p:spPr>
        <p:txBody>
          <a:bodyPr/>
          <a:lstStyle/>
          <a:p>
            <a:r>
              <a:rPr lang="en-US" dirty="0" smtClean="0"/>
              <a:t>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8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"/>
            <a:ext cx="9406731" cy="6857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888" y="587760"/>
            <a:ext cx="6315112" cy="1143000"/>
          </a:xfrm>
        </p:spPr>
        <p:txBody>
          <a:bodyPr/>
          <a:lstStyle/>
          <a:p>
            <a:r>
              <a:rPr lang="en-US" dirty="0" err="1" smtClean="0"/>
              <a:t>Cryptoanalysis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Alternate Alphabets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368" y="1417638"/>
            <a:ext cx="2114554" cy="1776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6" y="1321564"/>
            <a:ext cx="1763201" cy="1778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378" y="1417638"/>
            <a:ext cx="3659326" cy="48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1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4" y="1305477"/>
            <a:ext cx="8452656" cy="2068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Homophonic and </a:t>
            </a:r>
            <a:r>
              <a:rPr lang="en-US" dirty="0" err="1" smtClean="0"/>
              <a:t>Nomenclators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44" y="3143662"/>
            <a:ext cx="6557156" cy="3714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364" y="3373680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64415" y="6288170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1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646" y="-11651"/>
            <a:ext cx="3205498" cy="320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0667" y="0"/>
            <a:ext cx="3003334" cy="334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5695"/>
            <a:ext cx="5022063" cy="3801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413" y="3051765"/>
            <a:ext cx="4401588" cy="3817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27637" cy="30908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53" y="5282508"/>
            <a:ext cx="3039631" cy="14014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3.8.18.7  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7.5.2.5.4.1  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8.9.5.3.8.5.22.7</a:t>
            </a:r>
          </a:p>
        </p:txBody>
      </p:sp>
      <p:sp>
        <p:nvSpPr>
          <p:cNvPr id="4" name="Rectangle 3"/>
          <p:cNvSpPr/>
          <p:nvPr/>
        </p:nvSpPr>
        <p:spPr>
          <a:xfrm>
            <a:off x="2020094" y="6415591"/>
            <a:ext cx="5444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https://archive.org/details/</a:t>
            </a:r>
            <a:r>
              <a:rPr lang="en-US" sz="1600" dirty="0" smtClean="0">
                <a:solidFill>
                  <a:schemeClr val="bg1"/>
                </a:solidFill>
              </a:rPr>
              <a:t>CaptainMidnight1955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(</a:t>
            </a:r>
            <a:r>
              <a:rPr lang="en-US" dirty="0">
                <a:solidFill>
                  <a:srgbClr val="FFFFFF"/>
                </a:solidFill>
              </a:rPr>
              <a:t>time 27:30)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369" y="2562425"/>
            <a:ext cx="5461639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Code Wheels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2413" y="6046259"/>
            <a:ext cx="3508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APZOYNXMWLVKUJTSFREQDICHBG</a:t>
            </a:r>
          </a:p>
        </p:txBody>
      </p:sp>
    </p:spTree>
    <p:extLst>
      <p:ext uri="{BB962C8B-B14F-4D97-AF65-F5344CB8AC3E}">
        <p14:creationId xmlns:p14="http://schemas.microsoft.com/office/powerpoint/2010/main" val="371849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10153</TotalTime>
  <Words>444</Words>
  <Application>Microsoft Macintosh PowerPoint</Application>
  <PresentationFormat>On-screen Show (4:3)</PresentationFormat>
  <Paragraphs>70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Cryptography</vt:lpstr>
      <vt:lpstr>PowerPoint Presentation</vt:lpstr>
      <vt:lpstr>PowerPoint Presentation</vt:lpstr>
      <vt:lpstr>Caesar Cipher</vt:lpstr>
      <vt:lpstr>Codes</vt:lpstr>
      <vt:lpstr>Cryptoanalysis</vt:lpstr>
      <vt:lpstr>Alternate Alphabets</vt:lpstr>
      <vt:lpstr>Homophonic and Nomenclators</vt:lpstr>
      <vt:lpstr>Code Wheels</vt:lpstr>
      <vt:lpstr>Polybius Squares</vt:lpstr>
      <vt:lpstr>Vigenere Cipher</vt:lpstr>
      <vt:lpstr>Thomas Jefferson’s Ciphers</vt:lpstr>
      <vt:lpstr>Playfair – a Digraph Cipher</vt:lpstr>
      <vt:lpstr>Zigzag</vt:lpstr>
      <vt:lpstr>Steganography</vt:lpstr>
      <vt:lpstr>Grills</vt:lpstr>
      <vt:lpstr>Rotor Machines</vt:lpstr>
      <vt:lpstr>SIGSALY</vt:lpstr>
      <vt:lpstr>COMSEC</vt:lpstr>
      <vt:lpstr>Contemporary  Cryptographic Protocols</vt:lpstr>
      <vt:lpstr>More Contemporary  Cryptographic Protocols</vt:lpstr>
      <vt:lpstr>Contemporary Cryptoanalysis</vt:lpstr>
      <vt:lpstr>Crypto Wars</vt:lpstr>
      <vt:lpstr>Cypherpunks Write Code.</vt:lpstr>
      <vt:lpstr>Crypto Currencies and  Distributed Autonomous Organizations (DAO)</vt:lpstr>
      <vt:lpstr>Post-Quantum Cryptography</vt:lpstr>
      <vt:lpstr>Python References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Lambert</dc:creator>
  <cp:lastModifiedBy>Paul Lambert</cp:lastModifiedBy>
  <cp:revision>50</cp:revision>
  <dcterms:created xsi:type="dcterms:W3CDTF">2017-07-28T18:02:06Z</dcterms:created>
  <dcterms:modified xsi:type="dcterms:W3CDTF">2017-09-04T20:50:37Z</dcterms:modified>
</cp:coreProperties>
</file>